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01" r:id="rId2"/>
    <p:sldId id="289" r:id="rId3"/>
    <p:sldId id="293" r:id="rId4"/>
    <p:sldId id="291" r:id="rId5"/>
    <p:sldId id="294" r:id="rId6"/>
    <p:sldId id="295" r:id="rId7"/>
    <p:sldId id="296" r:id="rId8"/>
    <p:sldId id="297" r:id="rId9"/>
    <p:sldId id="298" r:id="rId10"/>
    <p:sldId id="29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CCCC"/>
    <a:srgbClr val="990033"/>
    <a:srgbClr val="FF00FF"/>
    <a:srgbClr val="800000"/>
    <a:srgbClr val="003300"/>
    <a:srgbClr val="000000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60" autoAdjust="0"/>
    <p:restoredTop sz="94660"/>
  </p:normalViewPr>
  <p:slideViewPr>
    <p:cSldViewPr>
      <p:cViewPr varScale="1">
        <p:scale>
          <a:sx n="38" d="100"/>
          <a:sy n="38" d="100"/>
        </p:scale>
        <p:origin x="-13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그림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3"/>
          <p:cNvSpPr>
            <a:spLocks/>
          </p:cNvSpPr>
          <p:nvPr/>
        </p:nvSpPr>
        <p:spPr bwMode="ltGray">
          <a:xfrm>
            <a:off x="-3175" y="-6350"/>
            <a:ext cx="9151938" cy="1920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1210"/>
              </a:cxn>
              <a:cxn ang="0">
                <a:pos x="3089" y="377"/>
              </a:cxn>
              <a:cxn ang="0">
                <a:pos x="5762" y="794"/>
              </a:cxn>
              <a:cxn ang="0">
                <a:pos x="5765" y="4"/>
              </a:cxn>
              <a:cxn ang="0">
                <a:pos x="0" y="0"/>
              </a:cxn>
            </a:cxnLst>
            <a:rect l="0" t="0" r="r" b="b"/>
            <a:pathLst>
              <a:path w="5765" h="1210">
                <a:moveTo>
                  <a:pt x="0" y="0"/>
                </a:moveTo>
                <a:lnTo>
                  <a:pt x="5" y="1210"/>
                </a:lnTo>
                <a:cubicBezTo>
                  <a:pt x="5" y="1203"/>
                  <a:pt x="1252" y="444"/>
                  <a:pt x="3089" y="377"/>
                </a:cubicBezTo>
                <a:cubicBezTo>
                  <a:pt x="4926" y="310"/>
                  <a:pt x="5748" y="733"/>
                  <a:pt x="5762" y="794"/>
                </a:cubicBezTo>
                <a:lnTo>
                  <a:pt x="5765" y="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gray">
          <a:xfrm>
            <a:off x="228600" y="3048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FFFF"/>
                </a:solidFill>
              </a:rPr>
              <a:t>Company</a:t>
            </a:r>
          </a:p>
          <a:p>
            <a:pPr algn="ctr">
              <a:defRPr/>
            </a:pPr>
            <a:r>
              <a:rPr lang="en-US" sz="2000" b="1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04800" y="4191000"/>
            <a:ext cx="4953000" cy="942975"/>
          </a:xfrm>
          <a:effectLst>
            <a:outerShdw dist="28398" dir="1593903" algn="ctr" rotWithShape="0">
              <a:srgbClr val="FFFFFF">
                <a:alpha val="50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334000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00800"/>
            <a:ext cx="19812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162800" y="6515100"/>
            <a:ext cx="1839913" cy="244475"/>
          </a:xfrm>
        </p:spPr>
        <p:txBody>
          <a:bodyPr/>
          <a:lstStyle>
            <a:lvl1pPr>
              <a:defRPr b="0" i="1"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6400800"/>
            <a:ext cx="3810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26ABF44-F631-4E3C-976F-0DC401FD5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4393B-CEBC-4A43-96E4-EF1608546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0955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61341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6481D-07D7-4345-A2B2-81C0884AB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38778-BC61-4642-A01C-DC766518B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3CA36-B85F-47A4-A90F-8762D4B09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195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447800"/>
            <a:ext cx="40195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E3CE9-91E8-4623-B993-524805C23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76721-D245-4867-9211-BBE722ED9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06B39-9EF5-49E5-82B2-1DB4CE048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0DBE7-9E6C-4023-8C52-58F78542A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925D3-29A1-4514-BF58-4E527910E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F66C5-F32F-43E4-B937-5D0F32A19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그림3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304800" y="65087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447800"/>
            <a:ext cx="81915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29400" y="654843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48438"/>
            <a:ext cx="838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fld id="{EB1372FF-BCF1-4450-A0C5-DDE37057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2286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48438"/>
            <a:ext cx="1905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WordArt 6"/>
          <p:cNvSpPr>
            <a:spLocks noChangeArrowheads="1" noChangeShapeType="1" noTextEdit="1"/>
          </p:cNvSpPr>
          <p:nvPr/>
        </p:nvSpPr>
        <p:spPr bwMode="auto">
          <a:xfrm>
            <a:off x="3048000" y="1524000"/>
            <a:ext cx="3200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MÔN : MĨ THUẬT</a:t>
            </a:r>
          </a:p>
          <a:p>
            <a:pPr algn="ctr"/>
            <a:r>
              <a:rPr lang="en-US" sz="66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LỚP  :  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3352800" y="1020763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</a:rPr>
              <a:t>Mĩ thuật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600200" y="1630363"/>
            <a:ext cx="647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00"/>
                </a:solidFill>
              </a:rPr>
              <a:t>Vẽ theo mẫu</a:t>
            </a:r>
            <a:r>
              <a:rPr lang="en-US" sz="2800" b="1">
                <a:solidFill>
                  <a:srgbClr val="800000"/>
                </a:solidFill>
              </a:rPr>
              <a:t> Khối hộp và khối cầu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1143000" y="2635250"/>
            <a:ext cx="6705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3300"/>
                </a:solidFill>
              </a:rPr>
              <a:t>Hướng dẫn về nhà:</a:t>
            </a:r>
          </a:p>
          <a:p>
            <a:pPr algn="ctr"/>
            <a:r>
              <a:rPr lang="en-US" sz="2400" b="1">
                <a:solidFill>
                  <a:srgbClr val="800000"/>
                </a:solidFill>
              </a:rPr>
              <a:t>* Quan sát các con vật quen thuộc.</a:t>
            </a:r>
          </a:p>
          <a:p>
            <a:pPr algn="ctr"/>
            <a:r>
              <a:rPr lang="en-US" sz="2400" b="1">
                <a:solidFill>
                  <a:srgbClr val="800000"/>
                </a:solidFill>
              </a:rPr>
              <a:t>  * Sưu tầm tranh, ảnh về các con vật.</a:t>
            </a:r>
          </a:p>
          <a:p>
            <a:pPr algn="ctr"/>
            <a:r>
              <a:rPr lang="en-US" sz="2400" b="1">
                <a:solidFill>
                  <a:srgbClr val="800000"/>
                </a:solidFill>
              </a:rPr>
              <a:t>* Chuẩn bị đất nặn cho bài học sau</a:t>
            </a:r>
            <a:r>
              <a:rPr lang="en-US" sz="2800" b="1">
                <a:solidFill>
                  <a:srgbClr val="8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352800" y="762000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</a:rPr>
              <a:t>Mĩ thuật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600200" y="1295400"/>
            <a:ext cx="647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00"/>
                </a:solidFill>
              </a:rPr>
              <a:t>Vẽ theo mẫu</a:t>
            </a:r>
            <a:r>
              <a:rPr lang="en-US" sz="2800" b="1">
                <a:solidFill>
                  <a:srgbClr val="800000"/>
                </a:solidFill>
              </a:rPr>
              <a:t> Khối hộp và khối cầu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533400" y="17526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</a:rPr>
              <a:t>Quan sát, nhận xét</a:t>
            </a:r>
          </a:p>
        </p:txBody>
      </p:sp>
      <p:pic>
        <p:nvPicPr>
          <p:cNvPr id="53255" name="Picture 7" descr="T12.jpg"/>
          <p:cNvPicPr>
            <a:picLocks noChangeAspect="1" noChangeArrowheads="1"/>
          </p:cNvPicPr>
          <p:nvPr/>
        </p:nvPicPr>
        <p:blipFill>
          <a:blip r:embed="rId2"/>
          <a:srcRect l="2667" t="11940" r="44000"/>
          <a:stretch>
            <a:fillRect/>
          </a:stretch>
        </p:blipFill>
        <p:spPr bwMode="auto">
          <a:xfrm>
            <a:off x="3886200" y="2438400"/>
            <a:ext cx="274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8" descr="T12.jpg"/>
          <p:cNvPicPr>
            <a:picLocks noChangeAspect="1" noChangeArrowheads="1"/>
          </p:cNvPicPr>
          <p:nvPr/>
        </p:nvPicPr>
        <p:blipFill>
          <a:blip r:embed="rId2"/>
          <a:srcRect l="53334" t="23880" r="3999" b="12437"/>
          <a:stretch>
            <a:fillRect/>
          </a:stretch>
        </p:blipFill>
        <p:spPr bwMode="auto">
          <a:xfrm>
            <a:off x="6705600" y="2438400"/>
            <a:ext cx="2209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9" descr="T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438400"/>
            <a:ext cx="342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0" name="AutoShape 12"/>
          <p:cNvSpPr>
            <a:spLocks noChangeArrowheads="1"/>
          </p:cNvSpPr>
          <p:nvPr/>
        </p:nvSpPr>
        <p:spPr bwMode="gray">
          <a:xfrm>
            <a:off x="609600" y="5105400"/>
            <a:ext cx="8077200" cy="1066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/>
              <a:t>Vật mẫu có dạng hình khối gì?</a:t>
            </a:r>
          </a:p>
        </p:txBody>
      </p:sp>
      <p:sp>
        <p:nvSpPr>
          <p:cNvPr id="53261" name="AutoShape 13"/>
          <p:cNvSpPr>
            <a:spLocks noChangeArrowheads="1"/>
          </p:cNvSpPr>
          <p:nvPr/>
        </p:nvSpPr>
        <p:spPr bwMode="gray">
          <a:xfrm>
            <a:off x="609600" y="5105400"/>
            <a:ext cx="8077200" cy="1066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/>
              <a:t>Vật mẫu có dạng hình khối hộp, khối cầu.</a:t>
            </a:r>
          </a:p>
        </p:txBody>
      </p:sp>
      <p:sp>
        <p:nvSpPr>
          <p:cNvPr id="53262" name="AutoShape 14"/>
          <p:cNvSpPr>
            <a:spLocks noChangeArrowheads="1"/>
          </p:cNvSpPr>
          <p:nvPr/>
        </p:nvSpPr>
        <p:spPr bwMode="gray">
          <a:xfrm>
            <a:off x="609600" y="5105400"/>
            <a:ext cx="8229600" cy="1066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/>
              <a:t>Khối hộp có mấy mặt, các mặt có giống nhau không?</a:t>
            </a:r>
          </a:p>
        </p:txBody>
      </p:sp>
      <p:sp>
        <p:nvSpPr>
          <p:cNvPr id="53263" name="AutoShape 15"/>
          <p:cNvSpPr>
            <a:spLocks noChangeArrowheads="1"/>
          </p:cNvSpPr>
          <p:nvPr/>
        </p:nvSpPr>
        <p:spPr bwMode="gray">
          <a:xfrm>
            <a:off x="609600" y="5181600"/>
            <a:ext cx="8229600" cy="1066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b="1"/>
              <a:t>Khối hộp có 6 mặt, 12 cạnh. Ở mỗi vị trí quan sát</a:t>
            </a:r>
          </a:p>
          <a:p>
            <a:pPr>
              <a:defRPr/>
            </a:pPr>
            <a:r>
              <a:rPr lang="en-US" sz="2400" b="1"/>
              <a:t>các mặt khối hộp khác nhau.</a:t>
            </a:r>
          </a:p>
        </p:txBody>
      </p:sp>
      <p:sp>
        <p:nvSpPr>
          <p:cNvPr id="53264" name="AutoShape 16"/>
          <p:cNvSpPr>
            <a:spLocks noChangeArrowheads="1"/>
          </p:cNvSpPr>
          <p:nvPr/>
        </p:nvSpPr>
        <p:spPr bwMode="gray">
          <a:xfrm>
            <a:off x="685800" y="5257800"/>
            <a:ext cx="8229600" cy="1066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b="1"/>
              <a:t>Khối cầu có đặc điểm gì? Bề mặt khối cầu có giống </a:t>
            </a:r>
          </a:p>
          <a:p>
            <a:pPr>
              <a:defRPr/>
            </a:pPr>
            <a:r>
              <a:rPr lang="en-US" sz="2400" b="1"/>
              <a:t>bề mặt khối hộp không?</a:t>
            </a:r>
          </a:p>
        </p:txBody>
      </p:sp>
      <p:sp>
        <p:nvSpPr>
          <p:cNvPr id="53265" name="AutoShape 17"/>
          <p:cNvSpPr>
            <a:spLocks noChangeArrowheads="1"/>
          </p:cNvSpPr>
          <p:nvPr/>
        </p:nvSpPr>
        <p:spPr bwMode="gray">
          <a:xfrm>
            <a:off x="609600" y="5105400"/>
            <a:ext cx="8229600" cy="1066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/>
              <a:t>Khối cầu có một bề mặt cong khép kín.</a:t>
            </a:r>
          </a:p>
        </p:txBody>
      </p:sp>
      <p:sp>
        <p:nvSpPr>
          <p:cNvPr id="53266" name="AutoShape 18"/>
          <p:cNvSpPr>
            <a:spLocks noChangeArrowheads="1"/>
          </p:cNvSpPr>
          <p:nvPr/>
        </p:nvSpPr>
        <p:spPr bwMode="gray">
          <a:xfrm>
            <a:off x="609600" y="5181600"/>
            <a:ext cx="8229600" cy="1066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b="1"/>
              <a:t>So sánh tỉ lệ đậm, nhạt giữa hai vật mẫu.Khung </a:t>
            </a:r>
          </a:p>
          <a:p>
            <a:pPr>
              <a:defRPr/>
            </a:pPr>
            <a:r>
              <a:rPr lang="en-US" sz="2400" b="1"/>
              <a:t>hình chung của 2 vật mẫu?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53254" grpId="0"/>
      <p:bldP spid="53260" grpId="0" animBg="1"/>
      <p:bldP spid="53260" grpId="1" animBg="1"/>
      <p:bldP spid="53261" grpId="0" animBg="1"/>
      <p:bldP spid="53261" grpId="1" animBg="1"/>
      <p:bldP spid="53262" grpId="0" animBg="1"/>
      <p:bldP spid="53262" grpId="1" animBg="1"/>
      <p:bldP spid="53263" grpId="0" animBg="1"/>
      <p:bldP spid="53263" grpId="1" animBg="1"/>
      <p:bldP spid="53264" grpId="0" animBg="1"/>
      <p:bldP spid="53264" grpId="1" animBg="1"/>
      <p:bldP spid="53265" grpId="0" animBg="1"/>
      <p:bldP spid="53265" grpId="1" animBg="1"/>
      <p:bldP spid="53266" grpId="0" animBg="1"/>
      <p:bldP spid="5326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3352800" y="762000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</a:rPr>
              <a:t>Mĩ thuật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600200" y="1295400"/>
            <a:ext cx="647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00"/>
                </a:solidFill>
              </a:rPr>
              <a:t>Vẽ theo mẫu</a:t>
            </a:r>
            <a:r>
              <a:rPr lang="en-US" sz="2800" b="1">
                <a:solidFill>
                  <a:srgbClr val="800000"/>
                </a:solidFill>
              </a:rPr>
              <a:t> Khối hộp và khối cầu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81000" y="21336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</a:rPr>
              <a:t>Cách vẽ</a:t>
            </a:r>
          </a:p>
        </p:txBody>
      </p:sp>
      <p:pic>
        <p:nvPicPr>
          <p:cNvPr id="57350" name="Picture 6" descr="A?nh013"/>
          <p:cNvPicPr>
            <a:picLocks noChangeAspect="1" noChangeArrowheads="1"/>
          </p:cNvPicPr>
          <p:nvPr/>
        </p:nvPicPr>
        <p:blipFill>
          <a:blip r:embed="rId2"/>
          <a:srcRect l="9653" t="12195" r="52971" b="51649"/>
          <a:stretch>
            <a:fillRect/>
          </a:stretch>
        </p:blipFill>
        <p:spPr bwMode="auto">
          <a:xfrm>
            <a:off x="2362200" y="2057400"/>
            <a:ext cx="5029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AutoShape 7"/>
          <p:cNvSpPr>
            <a:spLocks noChangeArrowheads="1"/>
          </p:cNvSpPr>
          <p:nvPr/>
        </p:nvSpPr>
        <p:spPr bwMode="gray">
          <a:xfrm>
            <a:off x="609600" y="5181600"/>
            <a:ext cx="8229600" cy="1066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000" b="1"/>
              <a:t>Vẽ khung hình chung của hai vật mẫu cân đối vào trang giấy. </a:t>
            </a:r>
          </a:p>
          <a:p>
            <a:pPr>
              <a:defRPr/>
            </a:pPr>
            <a:r>
              <a:rPr lang="en-US" sz="2000" b="1"/>
              <a:t>Vẽ khung hình riêng của tùng vật mẫu.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z="900" smtClean="0"/>
              <a:t>www.themegallery.com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352800" y="762000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</a:rPr>
              <a:t>Mĩ thuật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600200" y="1295400"/>
            <a:ext cx="647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00"/>
                </a:solidFill>
              </a:rPr>
              <a:t>Vẽ theo mẫu</a:t>
            </a:r>
            <a:r>
              <a:rPr lang="en-US" sz="2800" b="1">
                <a:solidFill>
                  <a:srgbClr val="800000"/>
                </a:solidFill>
              </a:rPr>
              <a:t> Khối hộp và khối cầu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81000" y="21336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</a:rPr>
              <a:t>Cách vẽ</a:t>
            </a:r>
          </a:p>
        </p:txBody>
      </p:sp>
      <p:sp>
        <p:nvSpPr>
          <p:cNvPr id="55309" name="AutoShape 13"/>
          <p:cNvSpPr>
            <a:spLocks noChangeArrowheads="1"/>
          </p:cNvSpPr>
          <p:nvPr/>
        </p:nvSpPr>
        <p:spPr bwMode="gray">
          <a:xfrm>
            <a:off x="609600" y="5181600"/>
            <a:ext cx="8229600" cy="1066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000" b="1"/>
              <a:t>Vẽ phác khối hộp, khối cầu. Vẽ trục, vẽ phác khối hộp bằng </a:t>
            </a:r>
          </a:p>
          <a:p>
            <a:pPr>
              <a:defRPr/>
            </a:pPr>
            <a:r>
              <a:rPr lang="en-US" sz="2000" b="1"/>
              <a:t>các nét thẳng, vẽ phác hình cầu bằng nét thẳng.</a:t>
            </a:r>
          </a:p>
        </p:txBody>
      </p:sp>
      <p:pic>
        <p:nvPicPr>
          <p:cNvPr id="55310" name="Picture 14" descr="A?nh013"/>
          <p:cNvPicPr>
            <a:picLocks noChangeAspect="1" noChangeArrowheads="1"/>
          </p:cNvPicPr>
          <p:nvPr/>
        </p:nvPicPr>
        <p:blipFill>
          <a:blip r:embed="rId2"/>
          <a:srcRect l="51949" t="12195" r="10675" b="51649"/>
          <a:stretch>
            <a:fillRect/>
          </a:stretch>
        </p:blipFill>
        <p:spPr bwMode="auto">
          <a:xfrm>
            <a:off x="2362200" y="2209800"/>
            <a:ext cx="5181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352800" y="762000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</a:rPr>
              <a:t>Mĩ thuật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600200" y="1295400"/>
            <a:ext cx="647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00"/>
                </a:solidFill>
              </a:rPr>
              <a:t>Vẽ theo mẫu</a:t>
            </a:r>
            <a:r>
              <a:rPr lang="en-US" sz="2800" b="1">
                <a:solidFill>
                  <a:srgbClr val="800000"/>
                </a:solidFill>
              </a:rPr>
              <a:t> Khối hộp và khối cầu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81000" y="21336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</a:rPr>
              <a:t>Cách vẽ</a:t>
            </a:r>
          </a:p>
        </p:txBody>
      </p:sp>
      <p:sp>
        <p:nvSpPr>
          <p:cNvPr id="58375" name="AutoShape 7"/>
          <p:cNvSpPr>
            <a:spLocks noChangeArrowheads="1"/>
          </p:cNvSpPr>
          <p:nvPr/>
        </p:nvSpPr>
        <p:spPr bwMode="gray">
          <a:xfrm>
            <a:off x="609600" y="5181600"/>
            <a:ext cx="8229600" cy="1066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800000"/>
                </a:solidFill>
              </a:rPr>
              <a:t>Hoàn chỉnh hình.</a:t>
            </a:r>
          </a:p>
        </p:txBody>
      </p:sp>
      <p:pic>
        <p:nvPicPr>
          <p:cNvPr id="58376" name="Picture 8" descr="A?nh013"/>
          <p:cNvPicPr>
            <a:picLocks noChangeAspect="1" noChangeArrowheads="1"/>
          </p:cNvPicPr>
          <p:nvPr/>
        </p:nvPicPr>
        <p:blipFill>
          <a:blip r:embed="rId2"/>
          <a:srcRect l="9653" t="60402" r="52971"/>
          <a:stretch>
            <a:fillRect/>
          </a:stretch>
        </p:blipFill>
        <p:spPr bwMode="auto">
          <a:xfrm>
            <a:off x="2209800" y="1981200"/>
            <a:ext cx="5105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3352800" y="762000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</a:rPr>
              <a:t>Mĩ thuật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600200" y="1295400"/>
            <a:ext cx="647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00"/>
                </a:solidFill>
              </a:rPr>
              <a:t>Vẽ theo mẫu</a:t>
            </a:r>
            <a:r>
              <a:rPr lang="en-US" sz="2800" b="1">
                <a:solidFill>
                  <a:srgbClr val="800000"/>
                </a:solidFill>
              </a:rPr>
              <a:t> Khối hộp và khối cầu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81000" y="21336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</a:rPr>
              <a:t>Cách vẽ</a:t>
            </a:r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gray">
          <a:xfrm>
            <a:off x="609600" y="5181600"/>
            <a:ext cx="8229600" cy="1066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800000"/>
                </a:solidFill>
              </a:rPr>
              <a:t>Vẽ đậm, nhạt: đậm, đậm vừa, nhạt.</a:t>
            </a:r>
          </a:p>
        </p:txBody>
      </p:sp>
      <p:pic>
        <p:nvPicPr>
          <p:cNvPr id="59400" name="Picture 8" descr="A?nh013"/>
          <p:cNvPicPr>
            <a:picLocks noChangeAspect="1" noChangeArrowheads="1"/>
          </p:cNvPicPr>
          <p:nvPr/>
        </p:nvPicPr>
        <p:blipFill>
          <a:blip r:embed="rId2"/>
          <a:srcRect l="51949" t="60402" r="10675"/>
          <a:stretch>
            <a:fillRect/>
          </a:stretch>
        </p:blipFill>
        <p:spPr bwMode="auto">
          <a:xfrm>
            <a:off x="2286000" y="2133600"/>
            <a:ext cx="472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3352800" y="762000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</a:rPr>
              <a:t>Mĩ thuật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600200" y="1143000"/>
            <a:ext cx="647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00"/>
                </a:solidFill>
              </a:rPr>
              <a:t>Vẽ theo mẫu</a:t>
            </a:r>
            <a:r>
              <a:rPr lang="en-US" sz="2800" b="1">
                <a:solidFill>
                  <a:srgbClr val="800000"/>
                </a:solidFill>
              </a:rPr>
              <a:t> Khối hộp và khối cầu</a:t>
            </a:r>
          </a:p>
        </p:txBody>
      </p:sp>
      <p:pic>
        <p:nvPicPr>
          <p:cNvPr id="60424" name="Picture 8" descr="A?nh013"/>
          <p:cNvPicPr>
            <a:picLocks noChangeAspect="1" noChangeArrowheads="1"/>
          </p:cNvPicPr>
          <p:nvPr/>
        </p:nvPicPr>
        <p:blipFill>
          <a:blip r:embed="rId2"/>
          <a:srcRect l="9653" t="12195" r="52971" b="51649"/>
          <a:stretch>
            <a:fillRect/>
          </a:stretch>
        </p:blipFill>
        <p:spPr bwMode="auto">
          <a:xfrm>
            <a:off x="1676400" y="2133600"/>
            <a:ext cx="2895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9" descr="A?nh013"/>
          <p:cNvPicPr>
            <a:picLocks noChangeAspect="1" noChangeArrowheads="1"/>
          </p:cNvPicPr>
          <p:nvPr/>
        </p:nvPicPr>
        <p:blipFill>
          <a:blip r:embed="rId2"/>
          <a:srcRect l="9653" t="60402" r="52971"/>
          <a:stretch>
            <a:fillRect/>
          </a:stretch>
        </p:blipFill>
        <p:spPr bwMode="auto">
          <a:xfrm>
            <a:off x="1676400" y="4419600"/>
            <a:ext cx="28956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10" descr="A?nh013"/>
          <p:cNvPicPr>
            <a:picLocks noChangeAspect="1" noChangeArrowheads="1"/>
          </p:cNvPicPr>
          <p:nvPr/>
        </p:nvPicPr>
        <p:blipFill>
          <a:blip r:embed="rId2"/>
          <a:srcRect l="51949" t="12195" r="10675" b="51649"/>
          <a:stretch>
            <a:fillRect/>
          </a:stretch>
        </p:blipFill>
        <p:spPr bwMode="auto">
          <a:xfrm>
            <a:off x="5029200" y="2133600"/>
            <a:ext cx="2895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11" descr="A?nh013"/>
          <p:cNvPicPr>
            <a:picLocks noChangeAspect="1" noChangeArrowheads="1"/>
          </p:cNvPicPr>
          <p:nvPr/>
        </p:nvPicPr>
        <p:blipFill>
          <a:blip r:embed="rId2"/>
          <a:srcRect l="51949" t="60402" r="10675"/>
          <a:stretch>
            <a:fillRect/>
          </a:stretch>
        </p:blipFill>
        <p:spPr bwMode="auto">
          <a:xfrm>
            <a:off x="5029200" y="4419600"/>
            <a:ext cx="28956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2438400" y="1676400"/>
            <a:ext cx="441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800000"/>
                </a:solidFill>
              </a:rPr>
              <a:t>Cá bước vẽ khối hộp, khối cầu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286000" y="3819525"/>
            <a:ext cx="1885950" cy="504825"/>
            <a:chOff x="2220" y="2706"/>
            <a:chExt cx="1188" cy="318"/>
          </a:xfrm>
        </p:grpSpPr>
        <p:grpSp>
          <p:nvGrpSpPr>
            <p:cNvPr id="9247" name="Group 14"/>
            <p:cNvGrpSpPr>
              <a:grpSpLocks/>
            </p:cNvGrpSpPr>
            <p:nvPr/>
          </p:nvGrpSpPr>
          <p:grpSpPr bwMode="auto">
            <a:xfrm>
              <a:off x="2256" y="2736"/>
              <a:ext cx="1152" cy="288"/>
              <a:chOff x="1344" y="2592"/>
              <a:chExt cx="4272" cy="1392"/>
            </a:xfrm>
          </p:grpSpPr>
          <p:sp>
            <p:nvSpPr>
              <p:cNvPr id="9251" name="AutoShape 141"/>
              <p:cNvSpPr>
                <a:spLocks noChangeArrowheads="1"/>
              </p:cNvSpPr>
              <p:nvPr/>
            </p:nvSpPr>
            <p:spPr bwMode="gray">
              <a:xfrm>
                <a:off x="1344" y="2592"/>
                <a:ext cx="4272" cy="1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252" name="Text Box 16"/>
              <p:cNvSpPr txBox="1">
                <a:spLocks noChangeArrowheads="1"/>
              </p:cNvSpPr>
              <p:nvPr/>
            </p:nvSpPr>
            <p:spPr bwMode="auto">
              <a:xfrm>
                <a:off x="1584" y="2684"/>
                <a:ext cx="3888" cy="1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000" b="1">
                  <a:solidFill>
                    <a:srgbClr val="990000"/>
                  </a:solidFill>
                </a:endParaRPr>
              </a:p>
            </p:txBody>
          </p:sp>
        </p:grpSp>
        <p:grpSp>
          <p:nvGrpSpPr>
            <p:cNvPr id="9248" name="Group 17"/>
            <p:cNvGrpSpPr>
              <a:grpSpLocks/>
            </p:cNvGrpSpPr>
            <p:nvPr/>
          </p:nvGrpSpPr>
          <p:grpSpPr bwMode="auto">
            <a:xfrm>
              <a:off x="2220" y="2706"/>
              <a:ext cx="1104" cy="309"/>
              <a:chOff x="2208" y="2688"/>
              <a:chExt cx="1104" cy="309"/>
            </a:xfrm>
          </p:grpSpPr>
          <p:sp>
            <p:nvSpPr>
              <p:cNvPr id="9249" name="Text Box 18"/>
              <p:cNvSpPr txBox="1">
                <a:spLocks noChangeArrowheads="1"/>
              </p:cNvSpPr>
              <p:nvPr/>
            </p:nvSpPr>
            <p:spPr bwMode="auto">
              <a:xfrm>
                <a:off x="2208" y="2784"/>
                <a:ext cx="1008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600"/>
              </a:p>
            </p:txBody>
          </p:sp>
          <p:sp>
            <p:nvSpPr>
              <p:cNvPr id="9250" name="Text Box 19"/>
              <p:cNvSpPr txBox="1">
                <a:spLocks noChangeArrowheads="1"/>
              </p:cNvSpPr>
              <p:nvPr/>
            </p:nvSpPr>
            <p:spPr bwMode="auto">
              <a:xfrm>
                <a:off x="2400" y="2688"/>
                <a:ext cx="91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990000"/>
                    </a:solidFill>
                  </a:rPr>
                  <a:t>Bước 1</a:t>
                </a:r>
              </a:p>
            </p:txBody>
          </p:sp>
        </p:grp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252663" y="6229350"/>
            <a:ext cx="1885950" cy="504825"/>
            <a:chOff x="2220" y="2706"/>
            <a:chExt cx="1188" cy="318"/>
          </a:xfrm>
        </p:grpSpPr>
        <p:grpSp>
          <p:nvGrpSpPr>
            <p:cNvPr id="9241" name="Group 21"/>
            <p:cNvGrpSpPr>
              <a:grpSpLocks/>
            </p:cNvGrpSpPr>
            <p:nvPr/>
          </p:nvGrpSpPr>
          <p:grpSpPr bwMode="auto">
            <a:xfrm>
              <a:off x="2256" y="2736"/>
              <a:ext cx="1152" cy="288"/>
              <a:chOff x="1344" y="2592"/>
              <a:chExt cx="4272" cy="1392"/>
            </a:xfrm>
          </p:grpSpPr>
          <p:sp>
            <p:nvSpPr>
              <p:cNvPr id="9245" name="AutoShape 141"/>
              <p:cNvSpPr>
                <a:spLocks noChangeArrowheads="1"/>
              </p:cNvSpPr>
              <p:nvPr/>
            </p:nvSpPr>
            <p:spPr bwMode="gray">
              <a:xfrm>
                <a:off x="1344" y="2592"/>
                <a:ext cx="4272" cy="1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246" name="Text Box 23"/>
              <p:cNvSpPr txBox="1">
                <a:spLocks noChangeArrowheads="1"/>
              </p:cNvSpPr>
              <p:nvPr/>
            </p:nvSpPr>
            <p:spPr bwMode="auto">
              <a:xfrm>
                <a:off x="1584" y="2684"/>
                <a:ext cx="3888" cy="1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000" b="1">
                  <a:solidFill>
                    <a:srgbClr val="990000"/>
                  </a:solidFill>
                </a:endParaRPr>
              </a:p>
            </p:txBody>
          </p:sp>
        </p:grpSp>
        <p:grpSp>
          <p:nvGrpSpPr>
            <p:cNvPr id="9242" name="Group 24"/>
            <p:cNvGrpSpPr>
              <a:grpSpLocks/>
            </p:cNvGrpSpPr>
            <p:nvPr/>
          </p:nvGrpSpPr>
          <p:grpSpPr bwMode="auto">
            <a:xfrm>
              <a:off x="2220" y="2706"/>
              <a:ext cx="1104" cy="309"/>
              <a:chOff x="2208" y="2688"/>
              <a:chExt cx="1104" cy="309"/>
            </a:xfrm>
          </p:grpSpPr>
          <p:sp>
            <p:nvSpPr>
              <p:cNvPr id="9243" name="Text Box 25"/>
              <p:cNvSpPr txBox="1">
                <a:spLocks noChangeArrowheads="1"/>
              </p:cNvSpPr>
              <p:nvPr/>
            </p:nvSpPr>
            <p:spPr bwMode="auto">
              <a:xfrm>
                <a:off x="2208" y="2784"/>
                <a:ext cx="1008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600"/>
              </a:p>
            </p:txBody>
          </p:sp>
          <p:sp>
            <p:nvSpPr>
              <p:cNvPr id="9244" name="Text Box 26"/>
              <p:cNvSpPr txBox="1">
                <a:spLocks noChangeArrowheads="1"/>
              </p:cNvSpPr>
              <p:nvPr/>
            </p:nvSpPr>
            <p:spPr bwMode="auto">
              <a:xfrm>
                <a:off x="2400" y="2688"/>
                <a:ext cx="91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990000"/>
                    </a:solidFill>
                  </a:rPr>
                  <a:t>Bước 3</a:t>
                </a:r>
              </a:p>
            </p:txBody>
          </p:sp>
        </p:grp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5562600" y="6248400"/>
            <a:ext cx="1885950" cy="504825"/>
            <a:chOff x="2220" y="2706"/>
            <a:chExt cx="1188" cy="318"/>
          </a:xfrm>
        </p:grpSpPr>
        <p:grpSp>
          <p:nvGrpSpPr>
            <p:cNvPr id="9235" name="Group 28"/>
            <p:cNvGrpSpPr>
              <a:grpSpLocks/>
            </p:cNvGrpSpPr>
            <p:nvPr/>
          </p:nvGrpSpPr>
          <p:grpSpPr bwMode="auto">
            <a:xfrm>
              <a:off x="2256" y="2736"/>
              <a:ext cx="1152" cy="288"/>
              <a:chOff x="1344" y="2592"/>
              <a:chExt cx="4272" cy="1392"/>
            </a:xfrm>
          </p:grpSpPr>
          <p:sp>
            <p:nvSpPr>
              <p:cNvPr id="9239" name="AutoShape 141"/>
              <p:cNvSpPr>
                <a:spLocks noChangeArrowheads="1"/>
              </p:cNvSpPr>
              <p:nvPr/>
            </p:nvSpPr>
            <p:spPr bwMode="gray">
              <a:xfrm>
                <a:off x="1344" y="2592"/>
                <a:ext cx="4272" cy="1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240" name="Text Box 30"/>
              <p:cNvSpPr txBox="1">
                <a:spLocks noChangeArrowheads="1"/>
              </p:cNvSpPr>
              <p:nvPr/>
            </p:nvSpPr>
            <p:spPr bwMode="auto">
              <a:xfrm>
                <a:off x="1584" y="2684"/>
                <a:ext cx="3888" cy="1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000" b="1">
                  <a:solidFill>
                    <a:srgbClr val="990000"/>
                  </a:solidFill>
                </a:endParaRPr>
              </a:p>
            </p:txBody>
          </p:sp>
        </p:grpSp>
        <p:grpSp>
          <p:nvGrpSpPr>
            <p:cNvPr id="9236" name="Group 31"/>
            <p:cNvGrpSpPr>
              <a:grpSpLocks/>
            </p:cNvGrpSpPr>
            <p:nvPr/>
          </p:nvGrpSpPr>
          <p:grpSpPr bwMode="auto">
            <a:xfrm>
              <a:off x="2220" y="2706"/>
              <a:ext cx="1104" cy="309"/>
              <a:chOff x="2208" y="2688"/>
              <a:chExt cx="1104" cy="309"/>
            </a:xfrm>
          </p:grpSpPr>
          <p:sp>
            <p:nvSpPr>
              <p:cNvPr id="9237" name="Text Box 32"/>
              <p:cNvSpPr txBox="1">
                <a:spLocks noChangeArrowheads="1"/>
              </p:cNvSpPr>
              <p:nvPr/>
            </p:nvSpPr>
            <p:spPr bwMode="auto">
              <a:xfrm>
                <a:off x="2208" y="2784"/>
                <a:ext cx="1008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600"/>
              </a:p>
            </p:txBody>
          </p:sp>
          <p:sp>
            <p:nvSpPr>
              <p:cNvPr id="9238" name="Text Box 33"/>
              <p:cNvSpPr txBox="1">
                <a:spLocks noChangeArrowheads="1"/>
              </p:cNvSpPr>
              <p:nvPr/>
            </p:nvSpPr>
            <p:spPr bwMode="auto">
              <a:xfrm>
                <a:off x="2400" y="2688"/>
                <a:ext cx="91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990000"/>
                    </a:solidFill>
                  </a:rPr>
                  <a:t>Bước 4</a:t>
                </a:r>
              </a:p>
            </p:txBody>
          </p:sp>
        </p:grp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5562600" y="3819525"/>
            <a:ext cx="1885950" cy="504825"/>
            <a:chOff x="2220" y="2706"/>
            <a:chExt cx="1188" cy="318"/>
          </a:xfrm>
        </p:grpSpPr>
        <p:grpSp>
          <p:nvGrpSpPr>
            <p:cNvPr id="9229" name="Group 35"/>
            <p:cNvGrpSpPr>
              <a:grpSpLocks/>
            </p:cNvGrpSpPr>
            <p:nvPr/>
          </p:nvGrpSpPr>
          <p:grpSpPr bwMode="auto">
            <a:xfrm>
              <a:off x="2256" y="2736"/>
              <a:ext cx="1152" cy="288"/>
              <a:chOff x="1344" y="2592"/>
              <a:chExt cx="4272" cy="1392"/>
            </a:xfrm>
          </p:grpSpPr>
          <p:sp>
            <p:nvSpPr>
              <p:cNvPr id="9233" name="AutoShape 141"/>
              <p:cNvSpPr>
                <a:spLocks noChangeArrowheads="1"/>
              </p:cNvSpPr>
              <p:nvPr/>
            </p:nvSpPr>
            <p:spPr bwMode="gray">
              <a:xfrm>
                <a:off x="1344" y="2592"/>
                <a:ext cx="4272" cy="1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234" name="Text Box 37"/>
              <p:cNvSpPr txBox="1">
                <a:spLocks noChangeArrowheads="1"/>
              </p:cNvSpPr>
              <p:nvPr/>
            </p:nvSpPr>
            <p:spPr bwMode="auto">
              <a:xfrm>
                <a:off x="1584" y="2684"/>
                <a:ext cx="3888" cy="1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000" b="1">
                  <a:solidFill>
                    <a:srgbClr val="990000"/>
                  </a:solidFill>
                </a:endParaRPr>
              </a:p>
            </p:txBody>
          </p:sp>
        </p:grpSp>
        <p:grpSp>
          <p:nvGrpSpPr>
            <p:cNvPr id="9230" name="Group 38"/>
            <p:cNvGrpSpPr>
              <a:grpSpLocks/>
            </p:cNvGrpSpPr>
            <p:nvPr/>
          </p:nvGrpSpPr>
          <p:grpSpPr bwMode="auto">
            <a:xfrm>
              <a:off x="2220" y="2706"/>
              <a:ext cx="1104" cy="309"/>
              <a:chOff x="2208" y="2688"/>
              <a:chExt cx="1104" cy="309"/>
            </a:xfrm>
          </p:grpSpPr>
          <p:sp>
            <p:nvSpPr>
              <p:cNvPr id="9231" name="Text Box 39"/>
              <p:cNvSpPr txBox="1">
                <a:spLocks noChangeArrowheads="1"/>
              </p:cNvSpPr>
              <p:nvPr/>
            </p:nvSpPr>
            <p:spPr bwMode="auto">
              <a:xfrm>
                <a:off x="2208" y="2784"/>
                <a:ext cx="1008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600"/>
              </a:p>
            </p:txBody>
          </p:sp>
          <p:sp>
            <p:nvSpPr>
              <p:cNvPr id="9232" name="Text Box 40"/>
              <p:cNvSpPr txBox="1">
                <a:spLocks noChangeArrowheads="1"/>
              </p:cNvSpPr>
              <p:nvPr/>
            </p:nvSpPr>
            <p:spPr bwMode="auto">
              <a:xfrm>
                <a:off x="2400" y="2688"/>
                <a:ext cx="91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990000"/>
                    </a:solidFill>
                  </a:rPr>
                  <a:t>Bước 2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352800" y="762000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</a:rPr>
              <a:t>Mĩ thuật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600200" y="1295400"/>
            <a:ext cx="647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00"/>
                </a:solidFill>
              </a:rPr>
              <a:t>Vẽ theo mẫu</a:t>
            </a:r>
            <a:r>
              <a:rPr lang="en-US" sz="2800" b="1">
                <a:solidFill>
                  <a:srgbClr val="800000"/>
                </a:solidFill>
              </a:rPr>
              <a:t> Khối hộp và khối cầu</a:t>
            </a:r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gray">
          <a:xfrm>
            <a:off x="1143000" y="1981200"/>
            <a:ext cx="7162800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800000"/>
                </a:solidFill>
              </a:rPr>
              <a:t>Em hãy nêu các bước vẽ khối hộp, khối cầu.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43000" y="2971800"/>
            <a:ext cx="7772400" cy="3352800"/>
            <a:chOff x="720" y="1872"/>
            <a:chExt cx="4896" cy="2112"/>
          </a:xfrm>
        </p:grpSpPr>
        <p:sp>
          <p:nvSpPr>
            <p:cNvPr id="10246" name="AutoShape 8"/>
            <p:cNvSpPr>
              <a:spLocks noChangeArrowheads="1"/>
            </p:cNvSpPr>
            <p:nvPr/>
          </p:nvSpPr>
          <p:spPr bwMode="auto">
            <a:xfrm>
              <a:off x="720" y="1872"/>
              <a:ext cx="4896" cy="2112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47" name="Rectangle 9"/>
            <p:cNvSpPr>
              <a:spLocks noChangeArrowheads="1"/>
            </p:cNvSpPr>
            <p:nvPr/>
          </p:nvSpPr>
          <p:spPr bwMode="auto">
            <a:xfrm>
              <a:off x="864" y="2093"/>
              <a:ext cx="4560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nl-NL" sz="2000" b="1">
                  <a:solidFill>
                    <a:srgbClr val="800000"/>
                  </a:solidFill>
                </a:rPr>
                <a:t>+ Bước 1</a:t>
              </a:r>
              <a:r>
                <a:rPr lang="nl-NL" sz="2000" b="1"/>
                <a:t>: Vẽ khung hình chung của hai vật mẫu cân           đối vào trang giấy Vẽ khung hình riêng từng vật mẫu. </a:t>
              </a:r>
              <a:r>
                <a:rPr lang="nl-NL" sz="2000" b="1">
                  <a:solidFill>
                    <a:srgbClr val="800000"/>
                  </a:solidFill>
                </a:rPr>
                <a:t>+ Bước 2:</a:t>
              </a:r>
              <a:r>
                <a:rPr lang="nl-NL" sz="2000" b="1"/>
                <a:t> Vẽ phác khối hộp, khối cầu. Vẽ phác các mặt khối bằng nét thẳng. Vẽ trục, vẽ phác hình cầu bằng nét thẳng.    </a:t>
              </a:r>
            </a:p>
            <a:p>
              <a:r>
                <a:rPr lang="nl-NL" sz="2000" b="1">
                  <a:solidFill>
                    <a:srgbClr val="800000"/>
                  </a:solidFill>
                </a:rPr>
                <a:t>+ Bước 3:</a:t>
              </a:r>
              <a:r>
                <a:rPr lang="nl-NL" sz="2000" b="1"/>
                <a:t> Hoàn chỉnh hình.</a:t>
              </a:r>
            </a:p>
            <a:p>
              <a:r>
                <a:rPr lang="nl-NL" sz="2000" b="1">
                  <a:solidFill>
                    <a:srgbClr val="800000"/>
                  </a:solidFill>
                </a:rPr>
                <a:t>+ Bước 4:</a:t>
              </a:r>
              <a:r>
                <a:rPr lang="nl-NL" sz="2000" b="1"/>
                <a:t> Vẽ đậm nhạt : đậm, đậm vừa, nhạt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3352800" y="762000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</a:rPr>
              <a:t>Mĩ thuật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1600200" y="1295400"/>
            <a:ext cx="647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00"/>
                </a:solidFill>
              </a:rPr>
              <a:t>Vẽ theo mẫu</a:t>
            </a:r>
            <a:r>
              <a:rPr lang="en-US" sz="2800" b="1">
                <a:solidFill>
                  <a:srgbClr val="800000"/>
                </a:solidFill>
              </a:rPr>
              <a:t> Khối hộp và khối cầu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685800" y="1905000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</a:rPr>
              <a:t>Thực hành</a:t>
            </a:r>
          </a:p>
        </p:txBody>
      </p:sp>
      <p:pic>
        <p:nvPicPr>
          <p:cNvPr id="62472" name="Picture 8" descr="T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590800"/>
            <a:ext cx="28575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9" descr="T13.jpg"/>
          <p:cNvPicPr>
            <a:picLocks noChangeAspect="1" noChangeArrowheads="1"/>
          </p:cNvPicPr>
          <p:nvPr/>
        </p:nvPicPr>
        <p:blipFill>
          <a:blip r:embed="rId3"/>
          <a:srcRect l="2794" t="3226" r="70667" b="58064"/>
          <a:stretch>
            <a:fillRect/>
          </a:stretch>
        </p:blipFill>
        <p:spPr bwMode="auto">
          <a:xfrm>
            <a:off x="4800600" y="2057400"/>
            <a:ext cx="259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609600" y="4953000"/>
            <a:ext cx="815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00"/>
                </a:solidFill>
              </a:rPr>
              <a:t>Vẽ </a:t>
            </a:r>
            <a:r>
              <a:rPr lang="en-US" sz="2800" b="1">
                <a:solidFill>
                  <a:srgbClr val="800000"/>
                </a:solidFill>
              </a:rPr>
              <a:t>khối hộp và khối cầu (bằng bút chì đen)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/>
      <p:bldP spid="62474" grpId="0"/>
    </p:bldLst>
  </p:timing>
</p:sld>
</file>

<file path=ppt/theme/theme1.xml><?xml version="1.0" encoding="utf-8"?>
<a:theme xmlns:a="http://schemas.openxmlformats.org/drawingml/2006/main" name="F042TGp">
  <a:themeElements>
    <a:clrScheme name="F042TGp 1">
      <a:dk1>
        <a:srgbClr val="2B166E"/>
      </a:dk1>
      <a:lt1>
        <a:srgbClr val="FFFFFF"/>
      </a:lt1>
      <a:dk2>
        <a:srgbClr val="003366"/>
      </a:dk2>
      <a:lt2>
        <a:srgbClr val="B2B2B2"/>
      </a:lt2>
      <a:accent1>
        <a:srgbClr val="4BAFB9"/>
      </a:accent1>
      <a:accent2>
        <a:srgbClr val="FFCC66"/>
      </a:accent2>
      <a:accent3>
        <a:srgbClr val="FFFFFF"/>
      </a:accent3>
      <a:accent4>
        <a:srgbClr val="23115D"/>
      </a:accent4>
      <a:accent5>
        <a:srgbClr val="B1D4D9"/>
      </a:accent5>
      <a:accent6>
        <a:srgbClr val="E7B95C"/>
      </a:accent6>
      <a:hlink>
        <a:srgbClr val="0066CC"/>
      </a:hlink>
      <a:folHlink>
        <a:srgbClr val="8C71B9"/>
      </a:folHlink>
    </a:clrScheme>
    <a:fontScheme name="F042TG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042TGp 1">
        <a:dk1>
          <a:srgbClr val="2B166E"/>
        </a:dk1>
        <a:lt1>
          <a:srgbClr val="FFFFFF"/>
        </a:lt1>
        <a:dk2>
          <a:srgbClr val="003366"/>
        </a:dk2>
        <a:lt2>
          <a:srgbClr val="B2B2B2"/>
        </a:lt2>
        <a:accent1>
          <a:srgbClr val="4BAFB9"/>
        </a:accent1>
        <a:accent2>
          <a:srgbClr val="FFCC66"/>
        </a:accent2>
        <a:accent3>
          <a:srgbClr val="FFFFFF"/>
        </a:accent3>
        <a:accent4>
          <a:srgbClr val="23115D"/>
        </a:accent4>
        <a:accent5>
          <a:srgbClr val="B1D4D9"/>
        </a:accent5>
        <a:accent6>
          <a:srgbClr val="E7B95C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42TGp 2">
        <a:dk1>
          <a:srgbClr val="223F72"/>
        </a:dk1>
        <a:lt1>
          <a:srgbClr val="FFFFFF"/>
        </a:lt1>
        <a:dk2>
          <a:srgbClr val="000066"/>
        </a:dk2>
        <a:lt2>
          <a:srgbClr val="DDDDDD"/>
        </a:lt2>
        <a:accent1>
          <a:srgbClr val="AC6DE5"/>
        </a:accent1>
        <a:accent2>
          <a:srgbClr val="FF9900"/>
        </a:accent2>
        <a:accent3>
          <a:srgbClr val="FFFFFF"/>
        </a:accent3>
        <a:accent4>
          <a:srgbClr val="1B3460"/>
        </a:accent4>
        <a:accent5>
          <a:srgbClr val="D2BAF0"/>
        </a:accent5>
        <a:accent6>
          <a:srgbClr val="E78A00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42TGp 3">
        <a:dk1>
          <a:srgbClr val="000066"/>
        </a:dk1>
        <a:lt1>
          <a:srgbClr val="FFFFFF"/>
        </a:lt1>
        <a:dk2>
          <a:srgbClr val="006600"/>
        </a:dk2>
        <a:lt2>
          <a:srgbClr val="DDDDDD"/>
        </a:lt2>
        <a:accent1>
          <a:srgbClr val="C58023"/>
        </a:accent1>
        <a:accent2>
          <a:srgbClr val="1D8FCF"/>
        </a:accent2>
        <a:accent3>
          <a:srgbClr val="FFFFFF"/>
        </a:accent3>
        <a:accent4>
          <a:srgbClr val="000056"/>
        </a:accent4>
        <a:accent5>
          <a:srgbClr val="DFC0AC"/>
        </a:accent5>
        <a:accent6>
          <a:srgbClr val="1981BB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3028</TotalTime>
  <Words>437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Wingdings</vt:lpstr>
      <vt:lpstr>Calibri</vt:lpstr>
      <vt:lpstr>F042TGp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42</cp:revision>
  <dcterms:created xsi:type="dcterms:W3CDTF">2009-03-04T06:00:53Z</dcterms:created>
  <dcterms:modified xsi:type="dcterms:W3CDTF">2016-06-30T02:42:12Z</dcterms:modified>
</cp:coreProperties>
</file>